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8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11160125" cx="197993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4" Type="http://schemas.openxmlformats.org/officeDocument/2006/relationships/slide" Target="slides/slide10.xml"/></Relationships>
</file>

<file path=ppt/media/image11.jp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gif>
</file>

<file path=ppt/media/image21.jpg>
</file>

<file path=ppt/media/image22.png>
</file>

<file path=ppt/media/image23.png>
</file>

<file path=ppt/media/image25.png>
</file>

<file path=ppt/media/image4.pn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78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7" name="Google Shape;237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1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9" name="Google Shape;329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3" name="Google Shape;243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5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6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7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8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2" name="Google Shape;302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9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1" name="Google Shape;311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0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0" name="Google Shape;320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ТС заголовок в 1 строку c картинкой">
  <p:cSld name="40_ТС заголовок в 1 строку c картинкой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3215" y="226628"/>
            <a:ext cx="4752000" cy="185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С заголовок в 1 строку c картинкой">
  <p:cSld name="16_ТС заголовок в 1 строку c картинкой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1</a:t>
            </a:r>
            <a:endParaRPr/>
          </a:p>
        </p:txBody>
      </p:sp>
      <p:pic>
        <p:nvPicPr>
          <p:cNvPr id="36" name="Google Shape;36;p11"/>
          <p:cNvPicPr preferRelativeResize="0"/>
          <p:nvPr/>
        </p:nvPicPr>
        <p:blipFill rotWithShape="1">
          <a:blip r:embed="rId2">
            <a:alphaModFix/>
          </a:blip>
          <a:srcRect b="12816" l="0" r="0" t="4375"/>
          <a:stretch/>
        </p:blipFill>
        <p:spPr>
          <a:xfrm>
            <a:off x="0" y="-1"/>
            <a:ext cx="19823463" cy="1116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С заголовок в 1 строку c картинкой">
  <p:cSld name="20_ТС заголовок в 1 строку c картинкой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/>
          <p:nvPr/>
        </p:nvSpPr>
        <p:spPr>
          <a:xfrm rot="10800000">
            <a:off x="7161025" y="-2"/>
            <a:ext cx="12255499" cy="10440990"/>
          </a:xfrm>
          <a:prstGeom prst="round1Rect">
            <a:avLst>
              <a:gd fmla="val 1611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2"/>
          <p:cNvSpPr/>
          <p:nvPr/>
        </p:nvSpPr>
        <p:spPr>
          <a:xfrm rot="10800000">
            <a:off x="13307828" y="0"/>
            <a:ext cx="6491472" cy="10440988"/>
          </a:xfrm>
          <a:custGeom>
            <a:rect b="b" l="l" r="r" t="t"/>
            <a:pathLst>
              <a:path extrusionOk="0" h="10287006" w="6491472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ТС заголовок в 1 строку c картинкой">
  <p:cSld name="29_ТС заголовок в 1 строку c картинкой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_ТС заголовок в 1 строку c картинкой">
  <p:cSld name="38_ТС заголовок в 1 строку c картинкой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ТС заголовок в 1 строку c картинкой">
  <p:cSld name="34_ТС заголовок в 1 строку c картинкой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5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flipH="1">
            <a:off x="11" y="11509"/>
            <a:ext cx="13601081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5"/>
          <p:cNvSpPr/>
          <p:nvPr/>
        </p:nvSpPr>
        <p:spPr>
          <a:xfrm flipH="1" rot="10800000">
            <a:off x="10520490" y="0"/>
            <a:ext cx="9287822" cy="10458916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_ТС заголовок в 1 строку c картинкой">
  <p:cSld name="37_ТС заголовок в 1 строку c картинкой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6"/>
          <p:cNvPicPr preferRelativeResize="0"/>
          <p:nvPr/>
        </p:nvPicPr>
        <p:blipFill rotWithShape="1">
          <a:blip r:embed="rId2">
            <a:alphaModFix amt="29000"/>
          </a:blip>
          <a:srcRect b="0" l="0" r="0" t="0"/>
          <a:stretch/>
        </p:blipFill>
        <p:spPr>
          <a:xfrm flipH="1">
            <a:off x="0" y="11509"/>
            <a:ext cx="15311134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6"/>
          <p:cNvSpPr/>
          <p:nvPr/>
        </p:nvSpPr>
        <p:spPr>
          <a:xfrm flipH="1" rot="10800000">
            <a:off x="10520490" y="10517"/>
            <a:ext cx="9287822" cy="10430470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_ТС заголовок в 1 строку c картинкой">
  <p:cSld name="30_ТС заголовок в 1 строку c картинкой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7"/>
          <p:cNvSpPr/>
          <p:nvPr>
            <p:ph idx="2" type="pic"/>
          </p:nvPr>
        </p:nvSpPr>
        <p:spPr>
          <a:xfrm>
            <a:off x="1898372" y="6297147"/>
            <a:ext cx="17900930" cy="4862983"/>
          </a:xfrm>
          <a:prstGeom prst="snipRoundRect">
            <a:avLst>
              <a:gd fmla="val 28131" name="adj1"/>
              <a:gd fmla="val 0" name="adj2"/>
            </a:avLst>
          </a:prstGeom>
          <a:noFill/>
          <a:ln>
            <a:noFill/>
          </a:ln>
        </p:spPr>
      </p:sp>
      <p:sp>
        <p:nvSpPr>
          <p:cNvPr id="55" name="Google Shape;55;p1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_ТС заголовок в 1 строку c картинкой">
  <p:cSld name="28_ТС заголовок в 1 строку c картинкой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>
            <p:ph idx="2" type="pic"/>
          </p:nvPr>
        </p:nvSpPr>
        <p:spPr>
          <a:xfrm>
            <a:off x="4" y="-7288"/>
            <a:ext cx="9179673" cy="104482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58" name="Google Shape;58;p1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ТС заголовок в 1 строку c картинкой">
  <p:cSld name="27_ТС заголовок в 1 строку c картинкой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/>
          <p:nvPr>
            <p:ph idx="2" type="pic"/>
          </p:nvPr>
        </p:nvSpPr>
        <p:spPr>
          <a:xfrm>
            <a:off x="13646317" y="5543"/>
            <a:ext cx="4539723" cy="1043544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61" name="Google Shape;61;p1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ТС заголовок в 1 строку c картинкой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0"/>
          <p:cNvSpPr txBox="1"/>
          <p:nvPr>
            <p:ph idx="1" type="body"/>
          </p:nvPr>
        </p:nvSpPr>
        <p:spPr>
          <a:xfrm>
            <a:off x="680451" y="2577108"/>
            <a:ext cx="15749445" cy="6732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20"/>
          <p:cNvSpPr txBox="1"/>
          <p:nvPr>
            <p:ph idx="2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2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_ТС заголовок в 1 строку c картинкой">
  <p:cSld name="39_ТС заголовок в 1 строку c картинкой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С заголовок в 1 строку c картинкой">
  <p:cSld name="10_ТС заголовок в 1 строку c картинкой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1"/>
          <p:cNvSpPr txBox="1"/>
          <p:nvPr>
            <p:ph idx="1" type="body"/>
          </p:nvPr>
        </p:nvSpPr>
        <p:spPr>
          <a:xfrm>
            <a:off x="1948859" y="2577100"/>
            <a:ext cx="10056187" cy="1896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21"/>
          <p:cNvSpPr txBox="1"/>
          <p:nvPr>
            <p:ph idx="2" type="body"/>
          </p:nvPr>
        </p:nvSpPr>
        <p:spPr>
          <a:xfrm>
            <a:off x="1948859" y="4844657"/>
            <a:ext cx="10056187" cy="120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402302" rtl="0" algn="l">
              <a:lnSpc>
                <a:spcPct val="1139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21"/>
          <p:cNvSpPr txBox="1"/>
          <p:nvPr>
            <p:ph idx="3" type="body"/>
          </p:nvPr>
        </p:nvSpPr>
        <p:spPr>
          <a:xfrm>
            <a:off x="1948859" y="6215977"/>
            <a:ext cx="10056187" cy="795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21"/>
          <p:cNvSpPr txBox="1"/>
          <p:nvPr>
            <p:ph idx="4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ТС заголовок в 1 строку c картинкой">
  <p:cSld name="24_ТС заголовок в 1 строку c картинкой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/>
          <p:nvPr/>
        </p:nvSpPr>
        <p:spPr>
          <a:xfrm>
            <a:off x="0" y="-2"/>
            <a:ext cx="19799300" cy="5077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ТС заголовок в 1 строку c картинкой">
  <p:cSld name="26_ТС заголовок в 1 строку c картинкой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/>
          <p:nvPr/>
        </p:nvSpPr>
        <p:spPr>
          <a:xfrm rot="-5400000">
            <a:off x="8130786" y="-8129359"/>
            <a:ext cx="3525495" cy="19792216"/>
          </a:xfrm>
          <a:custGeom>
            <a:rect b="b" l="l" r="r" t="t"/>
            <a:pathLst>
              <a:path extrusionOk="0" h="19792216" w="3525495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С заголовок в 1 строку c картинкой">
  <p:cSld name="19_ТС заголовок в 1 строку c картинкой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4"/>
          <p:cNvSpPr/>
          <p:nvPr/>
        </p:nvSpPr>
        <p:spPr>
          <a:xfrm flipH="1" rot="10800000">
            <a:off x="0" y="3859825"/>
            <a:ext cx="19786802" cy="7300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С заголовок в 1 строку c картинкой">
  <p:cSld name="18_ТС заголовок в 1 строку c картинкой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5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3" name="Google Shape;83;p25"/>
          <p:cNvSpPr/>
          <p:nvPr/>
        </p:nvSpPr>
        <p:spPr>
          <a:xfrm flipH="1" rot="10800000">
            <a:off x="0" y="5117352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5"/>
          <p:cNvSpPr txBox="1"/>
          <p:nvPr/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</a:pPr>
            <a:fld id="{00000000-1234-1234-1234-123412341234}" type="slidenum">
              <a:rPr b="0" i="0" lang="ru-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515">
          <p15:clr>
            <a:srgbClr val="FBAE40"/>
          </p15:clr>
        </p15:guide>
        <p15:guide id="2" pos="623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ТС заголовок в 1 строку c картинкой">
  <p:cSld name="35_ТС заголовок в 1 строку c картинкой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/>
          <p:nvPr/>
        </p:nvSpPr>
        <p:spPr>
          <a:xfrm flipH="1" rot="10800000">
            <a:off x="0" y="0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6"/>
          <p:cNvSpPr/>
          <p:nvPr/>
        </p:nvSpPr>
        <p:spPr>
          <a:xfrm flipH="1" rot="10800000">
            <a:off x="7001806" y="-2277"/>
            <a:ext cx="5795688" cy="7145900"/>
          </a:xfrm>
          <a:custGeom>
            <a:rect b="b" l="l" r="r" t="t"/>
            <a:pathLst>
              <a:path extrusionOk="0" h="7145900" w="5795688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ТС заголовок в 1 строку c картинкой">
  <p:cSld name="31_ТС заголовок в 1 строку c картинкой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ТС заголовок в 1 строку c картинкой">
  <p:cSld name="33_ТС заголовок в 1 строку c картинкой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ТС заголовок в 1 строку c картинкой">
  <p:cSld name="22_ТС заголовок в 1 строку c картинкой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ТС заголовок в 1 строку c картинкой">
  <p:cSld name="25_ТС заголовок в 1 строку c картинкой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ТС заголовок в 1 строку c картинкой">
  <p:cSld name="43_ТС заголовок в 1 строку c картинкой">
    <p:bg>
      <p:bgPr>
        <a:solidFill>
          <a:schemeClr val="accent6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/>
          <p:nvPr/>
        </p:nvSpPr>
        <p:spPr>
          <a:xfrm rot="-5400000">
            <a:off x="7564506" y="-7560429"/>
            <a:ext cx="4679051" cy="19808065"/>
          </a:xfrm>
          <a:custGeom>
            <a:rect b="b" l="l" r="r" t="t"/>
            <a:pathLst>
              <a:path extrusionOk="0" h="19808065" w="4679051">
                <a:moveTo>
                  <a:pt x="1655618" y="0"/>
                </a:moveTo>
                <a:lnTo>
                  <a:pt x="3857113" y="0"/>
                </a:lnTo>
                <a:lnTo>
                  <a:pt x="4679051" y="0"/>
                </a:lnTo>
                <a:cubicBezTo>
                  <a:pt x="4672830" y="3707601"/>
                  <a:pt x="4673349" y="16082043"/>
                  <a:pt x="4667128" y="19789644"/>
                </a:cubicBezTo>
                <a:lnTo>
                  <a:pt x="0" y="19808065"/>
                </a:lnTo>
                <a:cubicBezTo>
                  <a:pt x="12441" y="13714746"/>
                  <a:pt x="29553" y="7706943"/>
                  <a:pt x="41994" y="1613624"/>
                </a:cubicBezTo>
                <a:cubicBezTo>
                  <a:pt x="41994" y="722444"/>
                  <a:pt x="764438" y="0"/>
                  <a:pt x="165561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1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31"/>
          <p:cNvSpPr/>
          <p:nvPr/>
        </p:nvSpPr>
        <p:spPr>
          <a:xfrm>
            <a:off x="2662008" y="4708044"/>
            <a:ext cx="7739292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" name="Google Shape;100;p31"/>
          <p:cNvGrpSpPr/>
          <p:nvPr/>
        </p:nvGrpSpPr>
        <p:grpSpPr>
          <a:xfrm>
            <a:off x="1587526" y="1913434"/>
            <a:ext cx="3822493" cy="7549543"/>
            <a:chOff x="2438381" y="1835148"/>
            <a:chExt cx="1617310" cy="3187699"/>
          </a:xfrm>
        </p:grpSpPr>
        <p:sp>
          <p:nvSpPr>
            <p:cNvPr id="101" name="Google Shape;101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p31"/>
          <p:cNvSpPr/>
          <p:nvPr>
            <p:ph idx="2" type="pic"/>
          </p:nvPr>
        </p:nvSpPr>
        <p:spPr>
          <a:xfrm>
            <a:off x="1887231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08" name="Google Shape;108;p31"/>
          <p:cNvGrpSpPr/>
          <p:nvPr/>
        </p:nvGrpSpPr>
        <p:grpSpPr>
          <a:xfrm>
            <a:off x="5939210" y="1913434"/>
            <a:ext cx="3822493" cy="7549543"/>
            <a:chOff x="2438381" y="1835148"/>
            <a:chExt cx="1617310" cy="3187699"/>
          </a:xfrm>
        </p:grpSpPr>
        <p:sp>
          <p:nvSpPr>
            <p:cNvPr id="109" name="Google Shape;109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p31"/>
          <p:cNvSpPr/>
          <p:nvPr>
            <p:ph idx="3" type="pic"/>
          </p:nvPr>
        </p:nvSpPr>
        <p:spPr>
          <a:xfrm>
            <a:off x="6238915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16" name="Google Shape;116;p3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2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2"/>
          <p:cNvSpPr/>
          <p:nvPr/>
        </p:nvSpPr>
        <p:spPr>
          <a:xfrm>
            <a:off x="2662007" y="4708044"/>
            <a:ext cx="1115196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" name="Google Shape;120;p32"/>
          <p:cNvGrpSpPr/>
          <p:nvPr/>
        </p:nvGrpSpPr>
        <p:grpSpPr>
          <a:xfrm>
            <a:off x="1587527" y="1913434"/>
            <a:ext cx="3727128" cy="7361195"/>
            <a:chOff x="2438381" y="1835148"/>
            <a:chExt cx="1617310" cy="3187699"/>
          </a:xfrm>
        </p:grpSpPr>
        <p:sp>
          <p:nvSpPr>
            <p:cNvPr id="121" name="Google Shape;121;p32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32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32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2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2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2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" name="Google Shape;127;p32"/>
          <p:cNvSpPr/>
          <p:nvPr>
            <p:ph idx="2" type="pic"/>
          </p:nvPr>
        </p:nvSpPr>
        <p:spPr>
          <a:xfrm>
            <a:off x="1887230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28" name="Google Shape;128;p32"/>
          <p:cNvGrpSpPr/>
          <p:nvPr/>
        </p:nvGrpSpPr>
        <p:grpSpPr>
          <a:xfrm>
            <a:off x="5567499" y="1913434"/>
            <a:ext cx="3727128" cy="7361195"/>
            <a:chOff x="2438381" y="1835148"/>
            <a:chExt cx="1617310" cy="3187699"/>
          </a:xfrm>
        </p:grpSpPr>
        <p:sp>
          <p:nvSpPr>
            <p:cNvPr id="129" name="Google Shape;129;p32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32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2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2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2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32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32"/>
          <p:cNvSpPr/>
          <p:nvPr>
            <p:ph idx="3" type="pic"/>
          </p:nvPr>
        </p:nvSpPr>
        <p:spPr>
          <a:xfrm>
            <a:off x="5867202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36" name="Google Shape;136;p32"/>
          <p:cNvGrpSpPr/>
          <p:nvPr/>
        </p:nvGrpSpPr>
        <p:grpSpPr>
          <a:xfrm>
            <a:off x="9539610" y="1913434"/>
            <a:ext cx="3727128" cy="7361195"/>
            <a:chOff x="2438381" y="1835148"/>
            <a:chExt cx="1617310" cy="3187699"/>
          </a:xfrm>
        </p:grpSpPr>
        <p:sp>
          <p:nvSpPr>
            <p:cNvPr id="137" name="Google Shape;137;p32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32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32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32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32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2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" name="Google Shape;143;p32"/>
          <p:cNvSpPr/>
          <p:nvPr>
            <p:ph idx="4" type="pic"/>
          </p:nvPr>
        </p:nvSpPr>
        <p:spPr>
          <a:xfrm>
            <a:off x="9839313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44" name="Google Shape;144;p3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Пользовательский макет">
  <p:cSld name="7_Пользовательский макет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3"/>
          <p:cNvSpPr/>
          <p:nvPr/>
        </p:nvSpPr>
        <p:spPr>
          <a:xfrm>
            <a:off x="0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3"/>
          <p:cNvSpPr/>
          <p:nvPr/>
        </p:nvSpPr>
        <p:spPr>
          <a:xfrm>
            <a:off x="2662007" y="4512111"/>
            <a:ext cx="1713729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33"/>
          <p:cNvGrpSpPr/>
          <p:nvPr/>
        </p:nvGrpSpPr>
        <p:grpSpPr>
          <a:xfrm>
            <a:off x="689456" y="2191031"/>
            <a:ext cx="3561777" cy="7034622"/>
            <a:chOff x="2438381" y="1835148"/>
            <a:chExt cx="1617310" cy="3187699"/>
          </a:xfrm>
        </p:grpSpPr>
        <p:sp>
          <p:nvSpPr>
            <p:cNvPr id="149" name="Google Shape;149;p33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3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33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3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3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3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" name="Google Shape;155;p33"/>
          <p:cNvSpPr/>
          <p:nvPr>
            <p:ph idx="2" type="pic"/>
          </p:nvPr>
        </p:nvSpPr>
        <p:spPr>
          <a:xfrm>
            <a:off x="989160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56" name="Google Shape;156;p33"/>
          <p:cNvGrpSpPr/>
          <p:nvPr/>
        </p:nvGrpSpPr>
        <p:grpSpPr>
          <a:xfrm>
            <a:off x="4427042" y="2191031"/>
            <a:ext cx="3561777" cy="7034622"/>
            <a:chOff x="2438381" y="1835148"/>
            <a:chExt cx="1617310" cy="3187699"/>
          </a:xfrm>
        </p:grpSpPr>
        <p:sp>
          <p:nvSpPr>
            <p:cNvPr id="157" name="Google Shape;157;p33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3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3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3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3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3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3" name="Google Shape;163;p33"/>
          <p:cNvSpPr/>
          <p:nvPr>
            <p:ph idx="3" type="pic"/>
          </p:nvPr>
        </p:nvSpPr>
        <p:spPr>
          <a:xfrm>
            <a:off x="4726746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64" name="Google Shape;164;p33"/>
          <p:cNvGrpSpPr/>
          <p:nvPr/>
        </p:nvGrpSpPr>
        <p:grpSpPr>
          <a:xfrm>
            <a:off x="8099450" y="2191031"/>
            <a:ext cx="3561777" cy="7034622"/>
            <a:chOff x="2438381" y="1835148"/>
            <a:chExt cx="1617310" cy="3187699"/>
          </a:xfrm>
        </p:grpSpPr>
        <p:sp>
          <p:nvSpPr>
            <p:cNvPr id="165" name="Google Shape;165;p33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33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33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3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33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" name="Google Shape;171;p33"/>
          <p:cNvSpPr/>
          <p:nvPr>
            <p:ph idx="4" type="pic"/>
          </p:nvPr>
        </p:nvSpPr>
        <p:spPr>
          <a:xfrm>
            <a:off x="8399154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72" name="Google Shape;172;p33"/>
          <p:cNvGrpSpPr/>
          <p:nvPr/>
        </p:nvGrpSpPr>
        <p:grpSpPr>
          <a:xfrm>
            <a:off x="11771858" y="2191031"/>
            <a:ext cx="3561777" cy="7034622"/>
            <a:chOff x="2438381" y="1835148"/>
            <a:chExt cx="1617310" cy="3187699"/>
          </a:xfrm>
        </p:grpSpPr>
        <p:sp>
          <p:nvSpPr>
            <p:cNvPr id="173" name="Google Shape;173;p33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3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3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3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p33"/>
          <p:cNvSpPr/>
          <p:nvPr>
            <p:ph idx="5" type="pic"/>
          </p:nvPr>
        </p:nvSpPr>
        <p:spPr>
          <a:xfrm>
            <a:off x="12071562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80" name="Google Shape;180;p33"/>
          <p:cNvGrpSpPr/>
          <p:nvPr/>
        </p:nvGrpSpPr>
        <p:grpSpPr>
          <a:xfrm>
            <a:off x="15516274" y="2191031"/>
            <a:ext cx="3561777" cy="7034622"/>
            <a:chOff x="2438381" y="1835148"/>
            <a:chExt cx="1617310" cy="3187699"/>
          </a:xfrm>
        </p:grpSpPr>
        <p:sp>
          <p:nvSpPr>
            <p:cNvPr id="181" name="Google Shape;181;p33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7" name="Google Shape;187;p33"/>
          <p:cNvSpPr/>
          <p:nvPr>
            <p:ph idx="6" type="pic"/>
          </p:nvPr>
        </p:nvSpPr>
        <p:spPr>
          <a:xfrm>
            <a:off x="15815978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88" name="Google Shape;188;p3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_ТС заголовок в 1 строку c картинкой">
  <p:cSld name="36_ТС заголовок в 1 строку c картинкой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ТС заголовок в 1 строку c картинкой">
  <p:cSld name="32_ТС заголовок в 1 строку c картинкой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/>
          <p:nvPr/>
        </p:nvSpPr>
        <p:spPr>
          <a:xfrm>
            <a:off x="7555985" y="1"/>
            <a:ext cx="12253488" cy="111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5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type="ctrTitle"/>
          </p:nvPr>
        </p:nvSpPr>
        <p:spPr>
          <a:xfrm>
            <a:off x="791841" y="4020460"/>
            <a:ext cx="18215621" cy="1010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86"/>
              <a:buFont typeface="Arial"/>
              <a:buNone/>
              <a:defRPr b="0" i="0" sz="7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" name="Google Shape;198;p36"/>
          <p:cNvSpPr txBox="1"/>
          <p:nvPr>
            <p:ph idx="1" type="subTitle"/>
          </p:nvPr>
        </p:nvSpPr>
        <p:spPr>
          <a:xfrm>
            <a:off x="800853" y="5377809"/>
            <a:ext cx="13859510" cy="413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С заголовок в 1 строку c картинкой">
  <p:cSld name="7_ТС заголовок в 1 строку c картинкой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7"/>
          <p:cNvSpPr txBox="1"/>
          <p:nvPr>
            <p:ph idx="1" type="body"/>
          </p:nvPr>
        </p:nvSpPr>
        <p:spPr>
          <a:xfrm>
            <a:off x="867938" y="3478927"/>
            <a:ext cx="8512200" cy="18950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7"/>
          <p:cNvSpPr/>
          <p:nvPr>
            <p:ph idx="2" type="pic"/>
          </p:nvPr>
        </p:nvSpPr>
        <p:spPr>
          <a:xfrm>
            <a:off x="10012250" y="-13722"/>
            <a:ext cx="6978355" cy="9932044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3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4 строки">
  <p:cSld name="2_ТС заголовок в 4 строки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idx="1" type="body"/>
          </p:nvPr>
        </p:nvSpPr>
        <p:spPr>
          <a:xfrm>
            <a:off x="16007423" y="10027798"/>
            <a:ext cx="3092077" cy="425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2" type="body"/>
          </p:nvPr>
        </p:nvSpPr>
        <p:spPr>
          <a:xfrm>
            <a:off x="712491" y="10031915"/>
            <a:ext cx="3065519" cy="4217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8"/>
          <p:cNvSpPr txBox="1"/>
          <p:nvPr>
            <p:ph idx="3" type="body"/>
          </p:nvPr>
        </p:nvSpPr>
        <p:spPr>
          <a:xfrm>
            <a:off x="712491" y="6298655"/>
            <a:ext cx="11134605" cy="6864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39"/>
              </a:lnSpc>
              <a:spcBef>
                <a:spcPts val="109"/>
              </a:spcBef>
              <a:spcAft>
                <a:spcPts val="0"/>
              </a:spcAft>
              <a:buClr>
                <a:srgbClr val="282828"/>
              </a:buClr>
              <a:buSzPts val="3051"/>
              <a:buFont typeface="Noto Sans Symbols"/>
              <a:buNone/>
              <a:defRPr b="0" i="0" sz="3051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8"/>
          <p:cNvSpPr txBox="1"/>
          <p:nvPr>
            <p:ph idx="4" type="body"/>
          </p:nvPr>
        </p:nvSpPr>
        <p:spPr>
          <a:xfrm>
            <a:off x="712491" y="4642973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9983"/>
              </a:lnSpc>
              <a:spcBef>
                <a:spcPts val="104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1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9" name="Google Shape;209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3215" y="226628"/>
            <a:ext cx="4752000" cy="185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3_Custom Layout">
  <p:cSld name="53_Custom Layou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9"/>
          <p:cNvSpPr/>
          <p:nvPr/>
        </p:nvSpPr>
        <p:spPr>
          <a:xfrm flipH="1" rot="10800000">
            <a:off x="10510956" y="0"/>
            <a:ext cx="9288351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9"/>
          <p:cNvSpPr/>
          <p:nvPr>
            <p:ph idx="2" type="pic"/>
          </p:nvPr>
        </p:nvSpPr>
        <p:spPr>
          <a:xfrm>
            <a:off x="9158070" y="1012998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13" name="Google Shape;213;p39"/>
          <p:cNvSpPr/>
          <p:nvPr>
            <p:ph idx="3" type="pic"/>
          </p:nvPr>
        </p:nvSpPr>
        <p:spPr>
          <a:xfrm>
            <a:off x="9158070" y="4238454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14" name="Google Shape;214;p39"/>
          <p:cNvSpPr/>
          <p:nvPr>
            <p:ph idx="4" type="pic"/>
          </p:nvPr>
        </p:nvSpPr>
        <p:spPr>
          <a:xfrm>
            <a:off x="9158070" y="7528839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15" name="Google Shape;215;p3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EFAULT">
  <p:cSld name="1_DEFAULT">
    <p:bg>
      <p:bgPr>
        <a:solidFill>
          <a:srgbClr val="FFFFFF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_ТС заголовок в 1 строку c картинкой">
  <p:cSld name="42_ТС заголовок в 1 строку c картинкой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/>
          <p:nvPr/>
        </p:nvSpPr>
        <p:spPr>
          <a:xfrm rot="10800000">
            <a:off x="-18662" y="-18661"/>
            <a:ext cx="6665512" cy="11178786"/>
          </a:xfrm>
          <a:custGeom>
            <a:rect b="b" l="l" r="r" t="t"/>
            <a:pathLst>
              <a:path extrusionOk="0" h="11160126" w="6665512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Пользовательский макет">
  <p:cSld name="16_Пользовательский макет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/>
          <p:nvPr>
            <p:ph idx="2" type="pic"/>
          </p:nvPr>
        </p:nvSpPr>
        <p:spPr>
          <a:xfrm>
            <a:off x="5609830" y="7961429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41"/>
          <p:cNvSpPr/>
          <p:nvPr>
            <p:ph idx="3" type="pic"/>
          </p:nvPr>
        </p:nvSpPr>
        <p:spPr>
          <a:xfrm>
            <a:off x="4362352" y="5629177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41"/>
          <p:cNvSpPr/>
          <p:nvPr>
            <p:ph idx="4" type="pic"/>
          </p:nvPr>
        </p:nvSpPr>
        <p:spPr>
          <a:xfrm>
            <a:off x="5598245" y="3134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41"/>
          <p:cNvSpPr/>
          <p:nvPr>
            <p:ph idx="5" type="pic"/>
          </p:nvPr>
        </p:nvSpPr>
        <p:spPr>
          <a:xfrm>
            <a:off x="13921684" y="5630233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41"/>
          <p:cNvSpPr/>
          <p:nvPr>
            <p:ph idx="6" type="pic"/>
          </p:nvPr>
        </p:nvSpPr>
        <p:spPr>
          <a:xfrm>
            <a:off x="12544720" y="3135540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1"/>
          <p:cNvSpPr/>
          <p:nvPr>
            <p:ph idx="7" type="pic"/>
          </p:nvPr>
        </p:nvSpPr>
        <p:spPr>
          <a:xfrm>
            <a:off x="12556302" y="7962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1"/>
          <p:cNvSpPr txBox="1"/>
          <p:nvPr>
            <p:ph idx="1" type="body"/>
          </p:nvPr>
        </p:nvSpPr>
        <p:spPr>
          <a:xfrm>
            <a:off x="14111862" y="3134481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None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1122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1122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1122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1122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8" type="body"/>
          </p:nvPr>
        </p:nvSpPr>
        <p:spPr>
          <a:xfrm>
            <a:off x="15447896" y="5582374"/>
            <a:ext cx="3587374" cy="1473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41"/>
          <p:cNvSpPr txBox="1"/>
          <p:nvPr>
            <p:ph idx="9" type="body"/>
          </p:nvPr>
        </p:nvSpPr>
        <p:spPr>
          <a:xfrm>
            <a:off x="14111862" y="7961162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8" name="Google Shape;228;p41"/>
          <p:cNvSpPr txBox="1"/>
          <p:nvPr>
            <p:ph idx="13" type="body"/>
          </p:nvPr>
        </p:nvSpPr>
        <p:spPr>
          <a:xfrm>
            <a:off x="1124962" y="3134481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14" type="body"/>
          </p:nvPr>
        </p:nvSpPr>
        <p:spPr>
          <a:xfrm>
            <a:off x="518034" y="5631524"/>
            <a:ext cx="3553995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 txBox="1"/>
          <p:nvPr>
            <p:ph idx="15" type="body"/>
          </p:nvPr>
        </p:nvSpPr>
        <p:spPr>
          <a:xfrm>
            <a:off x="1124962" y="7961235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41"/>
          <p:cNvSpPr txBox="1"/>
          <p:nvPr>
            <p:ph type="title"/>
          </p:nvPr>
        </p:nvSpPr>
        <p:spPr>
          <a:xfrm>
            <a:off x="1363566" y="643293"/>
            <a:ext cx="17106569" cy="1119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4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Пользовательский макет">
  <p:cSld name="17_Пользовательский макет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ТС заголовок в 1 строку c картинкой">
  <p:cSld name="44_ТС заголовок в 1 строку c картинкой">
    <p:bg>
      <p:bgPr>
        <a:solidFill>
          <a:schemeClr val="accent6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" name="Google Shape;20;p6"/>
          <p:cNvSpPr/>
          <p:nvPr/>
        </p:nvSpPr>
        <p:spPr>
          <a:xfrm rot="10800000">
            <a:off x="0" y="0"/>
            <a:ext cx="19808064" cy="3388659"/>
          </a:xfrm>
          <a:prstGeom prst="round1Rect">
            <a:avLst>
              <a:gd fmla="val 43651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7"/>
          <p:cNvPicPr preferRelativeResize="0"/>
          <p:nvPr/>
        </p:nvPicPr>
        <p:blipFill rotWithShape="1">
          <a:blip r:embed="rId2">
            <a:alphaModFix/>
          </a:blip>
          <a:srcRect b="7264" l="0" r="0" t="0"/>
          <a:stretch/>
        </p:blipFill>
        <p:spPr>
          <a:xfrm>
            <a:off x="10640513" y="1401764"/>
            <a:ext cx="8180887" cy="9758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215" y="226628"/>
            <a:ext cx="4752000" cy="185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3 строки">
  <p:cSld name="2_ТС заголовок в 3 строки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 rot="10800000">
            <a:off x="-6352" y="-18661"/>
            <a:ext cx="4544483" cy="11191876"/>
          </a:xfrm>
          <a:custGeom>
            <a:rect b="b" l="l" r="r" t="t"/>
            <a:pathLst>
              <a:path extrusionOk="0" h="11191876" w="4544483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6012" y="361949"/>
            <a:ext cx="3852000" cy="1577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ТС заголовок в 1 строку c картинкой">
  <p:cSld name="41_ТС заголовок в 1 строку c картинкой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6343" y="322101"/>
            <a:ext cx="3852000" cy="150495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9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cxnSp>
        <p:nvCxnSpPr>
          <p:cNvPr id="30" name="Google Shape;30;p9"/>
          <p:cNvCxnSpPr/>
          <p:nvPr/>
        </p:nvCxnSpPr>
        <p:spPr>
          <a:xfrm>
            <a:off x="4336472" y="621114"/>
            <a:ext cx="0" cy="90692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" name="Google Shape;31;p9"/>
          <p:cNvSpPr/>
          <p:nvPr>
            <p:ph idx="3" type="pic"/>
          </p:nvPr>
        </p:nvSpPr>
        <p:spPr>
          <a:xfrm>
            <a:off x="4808538" y="655334"/>
            <a:ext cx="3406775" cy="83848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С заголовок в 1 строку c картинкой">
  <p:cSld name="11_ТС заголовок в 1 строку c картинкой">
    <p:bg>
      <p:bgPr>
        <a:solidFill>
          <a:schemeClr val="accent6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theme" Target="../theme/theme1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3">
          <p15:clr>
            <a:srgbClr val="F26B43"/>
          </p15:clr>
        </p15:guide>
        <p15:guide id="2" orient="horz" pos="453">
          <p15:clr>
            <a:srgbClr val="F26B43"/>
          </p15:clr>
        </p15:guide>
        <p15:guide id="3" pos="12019">
          <p15:clr>
            <a:srgbClr val="F26B43"/>
          </p15:clr>
        </p15:guide>
        <p15:guide id="4" orient="horz" pos="657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gif"/><Relationship Id="rId4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3"/>
          <p:cNvSpPr txBox="1"/>
          <p:nvPr/>
        </p:nvSpPr>
        <p:spPr>
          <a:xfrm>
            <a:off x="719138" y="8025743"/>
            <a:ext cx="6710362" cy="18910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Noto Sans Symbols"/>
              <a:buNone/>
            </a:pPr>
            <a:r>
              <a:rPr b="1" i="0" lang="ru-RU" sz="8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Графы 2</a:t>
            </a:r>
            <a:endParaRPr/>
          </a:p>
        </p:txBody>
      </p:sp>
      <p:pic>
        <p:nvPicPr>
          <p:cNvPr id="240" name="Google Shape;240;p4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-6713" r="-2050" t="-14710"/>
          <a:stretch/>
        </p:blipFill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2"/>
          <p:cNvSpPr txBox="1"/>
          <p:nvPr>
            <p:ph type="title"/>
          </p:nvPr>
        </p:nvSpPr>
        <p:spPr>
          <a:xfrm>
            <a:off x="738593" y="9089865"/>
            <a:ext cx="8226425" cy="13511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1249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9000"/>
              <a:buFont typeface="Arial"/>
              <a:buNone/>
            </a:pPr>
            <a:r>
              <a:rPr b="1" i="0" lang="ru-RU" sz="9000" u="none" cap="none" strike="noStrike">
                <a:solidFill>
                  <a:srgbClr val="1A1919"/>
                </a:solidFill>
                <a:latin typeface="Arial"/>
                <a:ea typeface="Arial"/>
                <a:cs typeface="Arial"/>
                <a:sym typeface="Arial"/>
              </a:rPr>
              <a:t>Спасибо!</a:t>
            </a:r>
            <a:endParaRPr b="1" i="0" sz="9000" u="none" cap="none" strike="noStrike">
              <a:solidFill>
                <a:srgbClr val="1A191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2" name="Google Shape;332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8593" y="2296965"/>
            <a:ext cx="6631611" cy="6566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4"/>
          <p:cNvSpPr txBox="1"/>
          <p:nvPr/>
        </p:nvSpPr>
        <p:spPr>
          <a:xfrm>
            <a:off x="719138" y="558261"/>
            <a:ext cx="828048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Алгоритм Дейкстры</a:t>
            </a:r>
            <a:endParaRPr b="1" i="0" sz="6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4"/>
          <p:cNvSpPr/>
          <p:nvPr/>
        </p:nvSpPr>
        <p:spPr>
          <a:xfrm>
            <a:off x="8049985" y="3781561"/>
            <a:ext cx="10630354" cy="5871411"/>
          </a:xfrm>
          <a:prstGeom prst="roundRect">
            <a:avLst>
              <a:gd fmla="val 435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4"/>
          <p:cNvSpPr txBox="1"/>
          <p:nvPr/>
        </p:nvSpPr>
        <p:spPr>
          <a:xfrm>
            <a:off x="719138" y="2111538"/>
            <a:ext cx="5937021" cy="3662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572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Положим во все вершины +inf, а в начальную 0</a:t>
            </a:r>
            <a:endParaRPr/>
          </a:p>
          <a:p>
            <a:pPr indent="-4572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Будем находить непосещенную вершину с самым малым значением и отмечать ее как посещенную</a:t>
            </a:r>
            <a:endParaRPr/>
          </a:p>
          <a:p>
            <a:pPr indent="-4572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Затем для обновляем расстояния для всех смежных вершин </a:t>
            </a:r>
            <a:endParaRPr/>
          </a:p>
        </p:txBody>
      </p:sp>
      <p:sp>
        <p:nvSpPr>
          <p:cNvPr id="248" name="Google Shape;248;p44"/>
          <p:cNvSpPr txBox="1"/>
          <p:nvPr/>
        </p:nvSpPr>
        <p:spPr>
          <a:xfrm>
            <a:off x="691468" y="5580062"/>
            <a:ext cx="5964691" cy="40729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Что мы вообще нашли?</a:t>
            </a:r>
            <a:endParaRPr/>
          </a:p>
          <a:p>
            <a:pPr indent="-457200" lvl="0" marL="45720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Сколько всего итераций будет у такого алгоритма?</a:t>
            </a:r>
            <a:endParaRPr/>
          </a:p>
          <a:p>
            <a:pPr indent="-457200" lvl="0" marL="45720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Какая сложность? 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можно улучшить?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5843" y="4353985"/>
            <a:ext cx="10378638" cy="44786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Дейкстра, Эдсгер Вибе — Википедия" id="250" name="Google Shape;250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4454" y="388560"/>
            <a:ext cx="1545673" cy="2060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5"/>
          <p:cNvSpPr txBox="1"/>
          <p:nvPr/>
        </p:nvSpPr>
        <p:spPr>
          <a:xfrm>
            <a:off x="1805940" y="1097578"/>
            <a:ext cx="17075618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Запуск из нескольких вершин</a:t>
            </a:r>
            <a:endParaRPr/>
          </a:p>
        </p:txBody>
      </p:sp>
      <p:sp>
        <p:nvSpPr>
          <p:cNvPr id="256" name="Google Shape;256;p45"/>
          <p:cNvSpPr txBox="1"/>
          <p:nvPr/>
        </p:nvSpPr>
        <p:spPr>
          <a:xfrm>
            <a:off x="1805940" y="2442491"/>
            <a:ext cx="16193302" cy="600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очень захотеть, то алгоритм Дейкстры можно запустить из нескольких вершин.  </a:t>
            </a:r>
            <a:endParaRPr/>
          </a:p>
        </p:txBody>
      </p:sp>
      <p:sp>
        <p:nvSpPr>
          <p:cNvPr id="257" name="Google Shape;257;p45"/>
          <p:cNvSpPr txBox="1"/>
          <p:nvPr/>
        </p:nvSpPr>
        <p:spPr>
          <a:xfrm>
            <a:off x="2720340" y="6132397"/>
            <a:ext cx="6185916" cy="32778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это сделать?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Зачем нам это нужно?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измениться сложность?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Можно ли это сделать в BFS’e?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5940" y="6164280"/>
            <a:ext cx="556367" cy="556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5940" y="7050283"/>
            <a:ext cx="556367" cy="556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5940" y="7936286"/>
            <a:ext cx="556367" cy="556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5940" y="8822289"/>
            <a:ext cx="556367" cy="556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Граф блоков-точек сочленения — Викиконспекты" id="262" name="Google Shape;262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48239" y="5770427"/>
            <a:ext cx="4570329" cy="4259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6"/>
          <p:cNvSpPr txBox="1"/>
          <p:nvPr/>
        </p:nvSpPr>
        <p:spPr>
          <a:xfrm>
            <a:off x="1805939" y="1097578"/>
            <a:ext cx="1821460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Система непересекающихся множеств</a:t>
            </a:r>
            <a:endParaRPr/>
          </a:p>
        </p:txBody>
      </p:sp>
      <p:sp>
        <p:nvSpPr>
          <p:cNvPr id="268" name="Google Shape;268;p46"/>
          <p:cNvSpPr txBox="1"/>
          <p:nvPr/>
        </p:nvSpPr>
        <p:spPr>
          <a:xfrm>
            <a:off x="1805940" y="2442491"/>
            <a:ext cx="1372057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Хотим объединять множества. К примеру, компоненты связаности в графе </a:t>
            </a:r>
            <a:endParaRPr/>
          </a:p>
        </p:txBody>
      </p:sp>
      <p:sp>
        <p:nvSpPr>
          <p:cNvPr id="269" name="Google Shape;269;p46"/>
          <p:cNvSpPr txBox="1"/>
          <p:nvPr/>
        </p:nvSpPr>
        <p:spPr>
          <a:xfrm>
            <a:off x="1805939" y="5580062"/>
            <a:ext cx="6185916" cy="3534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572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Изначально все компоненты будут одни в своей компоненте, потом мы будем их объединять друг с другом </a:t>
            </a:r>
            <a:endParaRPr/>
          </a:p>
          <a:p>
            <a:pPr indent="-457200" lvl="0" marL="457200" marR="0" rtl="0" algn="l">
              <a:lnSpc>
                <a:spcPct val="142857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Структура похоже на дерево, и нам важно знать корень каждой из компонент </a:t>
            </a:r>
            <a:endParaRPr/>
          </a:p>
        </p:txBody>
      </p:sp>
      <p:pic>
        <p:nvPicPr>
          <p:cNvPr id="270" name="Google Shape;27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66226" y="6273112"/>
            <a:ext cx="9232900" cy="266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7"/>
          <p:cNvSpPr/>
          <p:nvPr/>
        </p:nvSpPr>
        <p:spPr>
          <a:xfrm>
            <a:off x="1554928" y="4446494"/>
            <a:ext cx="5383754" cy="5002305"/>
          </a:xfrm>
          <a:prstGeom prst="roundRect">
            <a:avLst>
              <a:gd fmla="val 8938" name="adj"/>
            </a:avLst>
          </a:prstGeom>
          <a:solidFill>
            <a:srgbClr val="A5DBA9">
              <a:alpha val="65882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7"/>
          <p:cNvSpPr/>
          <p:nvPr/>
        </p:nvSpPr>
        <p:spPr>
          <a:xfrm>
            <a:off x="7166834" y="4956680"/>
            <a:ext cx="5383754" cy="5002305"/>
          </a:xfrm>
          <a:prstGeom prst="roundRect">
            <a:avLst>
              <a:gd fmla="val 8938" name="adj"/>
            </a:avLst>
          </a:prstGeom>
          <a:solidFill>
            <a:srgbClr val="D9F6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7"/>
          <p:cNvSpPr/>
          <p:nvPr/>
        </p:nvSpPr>
        <p:spPr>
          <a:xfrm>
            <a:off x="12778740" y="4446494"/>
            <a:ext cx="5383754" cy="5002305"/>
          </a:xfrm>
          <a:prstGeom prst="roundRect">
            <a:avLst>
              <a:gd fmla="val 893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7"/>
          <p:cNvSpPr txBox="1"/>
          <p:nvPr/>
        </p:nvSpPr>
        <p:spPr>
          <a:xfrm>
            <a:off x="4948174" y="620143"/>
            <a:ext cx="9902952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объединять множества быстрее?</a:t>
            </a:r>
            <a:endParaRPr/>
          </a:p>
        </p:txBody>
      </p:sp>
      <p:sp>
        <p:nvSpPr>
          <p:cNvPr id="279" name="Google Shape;279;p47"/>
          <p:cNvSpPr txBox="1"/>
          <p:nvPr/>
        </p:nvSpPr>
        <p:spPr>
          <a:xfrm>
            <a:off x="2088168" y="5755805"/>
            <a:ext cx="4317274" cy="2636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Эвристика сжатия пути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Будем хранить все деревья высоты 1</a:t>
            </a:r>
            <a:endParaRPr/>
          </a:p>
        </p:txBody>
      </p:sp>
      <p:sp>
        <p:nvSpPr>
          <p:cNvPr id="280" name="Google Shape;280;p47"/>
          <p:cNvSpPr txBox="1"/>
          <p:nvPr/>
        </p:nvSpPr>
        <p:spPr>
          <a:xfrm>
            <a:off x="7762627" y="6360096"/>
            <a:ext cx="3996236" cy="3149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Ранговая эвристика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Будем подвешивать меньшие деревья за большие</a:t>
            </a:r>
            <a:endParaRPr/>
          </a:p>
        </p:txBody>
      </p:sp>
      <p:sp>
        <p:nvSpPr>
          <p:cNvPr id="281" name="Google Shape;281;p47"/>
          <p:cNvSpPr txBox="1"/>
          <p:nvPr/>
        </p:nvSpPr>
        <p:spPr>
          <a:xfrm>
            <a:off x="13393623" y="6067708"/>
            <a:ext cx="4153987" cy="3149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Очень крутая эвристика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Будем делать и то, и то</a:t>
            </a:r>
            <a:b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Какая будет сложность?</a:t>
            </a:r>
            <a:endParaRPr/>
          </a:p>
        </p:txBody>
      </p:sp>
      <p:pic>
        <p:nvPicPr>
          <p:cNvPr id="282" name="Google Shape;282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05642" y="5347263"/>
            <a:ext cx="826633" cy="826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425800" y="4865824"/>
            <a:ext cx="748619" cy="748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8168" y="4787810"/>
            <a:ext cx="826633" cy="826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8"/>
          <p:cNvSpPr/>
          <p:nvPr/>
        </p:nvSpPr>
        <p:spPr>
          <a:xfrm>
            <a:off x="1554928" y="4446494"/>
            <a:ext cx="5383754" cy="5002305"/>
          </a:xfrm>
          <a:prstGeom prst="roundRect">
            <a:avLst>
              <a:gd fmla="val 8938" name="adj"/>
            </a:avLst>
          </a:prstGeom>
          <a:solidFill>
            <a:srgbClr val="A5DBA9">
              <a:alpha val="65882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48"/>
          <p:cNvSpPr/>
          <p:nvPr/>
        </p:nvSpPr>
        <p:spPr>
          <a:xfrm>
            <a:off x="7166834" y="4956680"/>
            <a:ext cx="5383754" cy="5002305"/>
          </a:xfrm>
          <a:prstGeom prst="roundRect">
            <a:avLst>
              <a:gd fmla="val 8938" name="adj"/>
            </a:avLst>
          </a:prstGeom>
          <a:solidFill>
            <a:srgbClr val="D9F6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48"/>
          <p:cNvSpPr/>
          <p:nvPr/>
        </p:nvSpPr>
        <p:spPr>
          <a:xfrm>
            <a:off x="12778740" y="4446494"/>
            <a:ext cx="5383754" cy="5002305"/>
          </a:xfrm>
          <a:prstGeom prst="roundRect">
            <a:avLst>
              <a:gd fmla="val 893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48"/>
          <p:cNvSpPr txBox="1"/>
          <p:nvPr/>
        </p:nvSpPr>
        <p:spPr>
          <a:xfrm>
            <a:off x="4948174" y="620143"/>
            <a:ext cx="9902952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объединять множества быстрее?</a:t>
            </a:r>
            <a:endParaRPr/>
          </a:p>
        </p:txBody>
      </p:sp>
      <p:sp>
        <p:nvSpPr>
          <p:cNvPr id="293" name="Google Shape;293;p48"/>
          <p:cNvSpPr txBox="1"/>
          <p:nvPr/>
        </p:nvSpPr>
        <p:spPr>
          <a:xfrm>
            <a:off x="2057835" y="5461795"/>
            <a:ext cx="4317274" cy="2636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Эвристика сжатия пути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Будем хранить все деревья высоты 1</a:t>
            </a:r>
            <a:endParaRPr/>
          </a:p>
        </p:txBody>
      </p:sp>
      <p:sp>
        <p:nvSpPr>
          <p:cNvPr id="294" name="Google Shape;294;p48"/>
          <p:cNvSpPr txBox="1"/>
          <p:nvPr/>
        </p:nvSpPr>
        <p:spPr>
          <a:xfrm>
            <a:off x="7762627" y="6360096"/>
            <a:ext cx="3996236" cy="3149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Ранговая эвристика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Будем подвешивать меньшие деревья за большие</a:t>
            </a:r>
            <a:endParaRPr/>
          </a:p>
        </p:txBody>
      </p:sp>
      <p:sp>
        <p:nvSpPr>
          <p:cNvPr id="295" name="Google Shape;295;p48"/>
          <p:cNvSpPr txBox="1"/>
          <p:nvPr/>
        </p:nvSpPr>
        <p:spPr>
          <a:xfrm>
            <a:off x="13393623" y="6067708"/>
            <a:ext cx="4153987" cy="3149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Очень крутая эвристика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Будем делать и то, и то</a:t>
            </a:r>
            <a:b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Какая будет сложность?</a:t>
            </a:r>
            <a:endParaRPr/>
          </a:p>
        </p:txBody>
      </p:sp>
      <p:pic>
        <p:nvPicPr>
          <p:cNvPr id="296" name="Google Shape;296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05642" y="5347263"/>
            <a:ext cx="826633" cy="826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425800" y="4865824"/>
            <a:ext cx="748619" cy="748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8168" y="4787810"/>
            <a:ext cx="826633" cy="8266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аблик «Странные опросы для спортивных программистов»" id="299" name="Google Shape;299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60016" y="5967228"/>
            <a:ext cx="4317274" cy="3417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9"/>
          <p:cNvSpPr txBox="1"/>
          <p:nvPr/>
        </p:nvSpPr>
        <p:spPr>
          <a:xfrm>
            <a:off x="719138" y="558261"/>
            <a:ext cx="828048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Минимальные остов</a:t>
            </a:r>
            <a:endParaRPr/>
          </a:p>
        </p:txBody>
      </p:sp>
      <p:sp>
        <p:nvSpPr>
          <p:cNvPr id="305" name="Google Shape;305;p49"/>
          <p:cNvSpPr/>
          <p:nvPr/>
        </p:nvSpPr>
        <p:spPr>
          <a:xfrm>
            <a:off x="8049985" y="2618963"/>
            <a:ext cx="10630354" cy="7034009"/>
          </a:xfrm>
          <a:prstGeom prst="roundRect">
            <a:avLst>
              <a:gd fmla="val 435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49"/>
          <p:cNvSpPr txBox="1"/>
          <p:nvPr/>
        </p:nvSpPr>
        <p:spPr>
          <a:xfrm>
            <a:off x="719138" y="2111538"/>
            <a:ext cx="5937021" cy="16106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Есть граф, хотим из ребер графа построить минимальное по весу дерево</a:t>
            </a:r>
            <a:endParaRPr/>
          </a:p>
        </p:txBody>
      </p:sp>
      <p:sp>
        <p:nvSpPr>
          <p:cNvPr id="307" name="Google Shape;307;p49"/>
          <p:cNvSpPr txBox="1"/>
          <p:nvPr/>
        </p:nvSpPr>
        <p:spPr>
          <a:xfrm>
            <a:off x="691468" y="5580062"/>
            <a:ext cx="5964691" cy="56117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Для этого нам нужна лемма о безопасном ребре: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разделить граф на две части, то объединить их оптимальным образом можно ребром минимального веса между двумя частями*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333333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ru-RU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*Авторская интерпретация</a:t>
            </a:r>
            <a:endParaRPr/>
          </a:p>
          <a:p>
            <a:pPr indent="0" lvl="0" marL="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Минимальное остовное дерево — Википедия" id="308" name="Google Shape;308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50143" y="3874177"/>
            <a:ext cx="5785519" cy="4666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/>
          <p:nvPr/>
        </p:nvSpPr>
        <p:spPr>
          <a:xfrm>
            <a:off x="719138" y="558261"/>
            <a:ext cx="828048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Алгоритм Прима</a:t>
            </a:r>
            <a:endParaRPr/>
          </a:p>
        </p:txBody>
      </p:sp>
      <p:sp>
        <p:nvSpPr>
          <p:cNvPr id="314" name="Google Shape;314;p50"/>
          <p:cNvSpPr/>
          <p:nvPr/>
        </p:nvSpPr>
        <p:spPr>
          <a:xfrm>
            <a:off x="8049985" y="2618963"/>
            <a:ext cx="10630354" cy="7034009"/>
          </a:xfrm>
          <a:prstGeom prst="roundRect">
            <a:avLst>
              <a:gd fmla="val 435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50"/>
          <p:cNvSpPr txBox="1"/>
          <p:nvPr/>
        </p:nvSpPr>
        <p:spPr>
          <a:xfrm>
            <a:off x="719138" y="2111538"/>
            <a:ext cx="5937021" cy="16106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Ищем минимальное исходящее ребро из нашего остова, и добавляем его в остов</a:t>
            </a:r>
            <a:endParaRPr/>
          </a:p>
        </p:txBody>
      </p:sp>
      <p:sp>
        <p:nvSpPr>
          <p:cNvPr id="316" name="Google Shape;316;p50"/>
          <p:cNvSpPr txBox="1"/>
          <p:nvPr/>
        </p:nvSpPr>
        <p:spPr>
          <a:xfrm>
            <a:off x="691468" y="5580062"/>
            <a:ext cx="5964691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572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Какая сложность будет у этого алгоритма?</a:t>
            </a:r>
            <a:endParaRPr/>
          </a:p>
          <a:p>
            <a:pPr indent="-457200" lvl="0" marL="45720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Похоже на Дейкстру?</a:t>
            </a:r>
            <a:endParaRPr/>
          </a:p>
          <a:p>
            <a:pPr indent="-279400" lvl="0" marL="45720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Минимальное остовное дерево — Википедия" id="317" name="Google Shape;317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50143" y="3874177"/>
            <a:ext cx="5785519" cy="4666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1"/>
          <p:cNvSpPr txBox="1"/>
          <p:nvPr/>
        </p:nvSpPr>
        <p:spPr>
          <a:xfrm>
            <a:off x="719138" y="558261"/>
            <a:ext cx="828048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Алгоритм Краскала</a:t>
            </a:r>
            <a:endParaRPr b="1" i="0" sz="6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51"/>
          <p:cNvSpPr/>
          <p:nvPr/>
        </p:nvSpPr>
        <p:spPr>
          <a:xfrm>
            <a:off x="8049985" y="2618963"/>
            <a:ext cx="10630354" cy="7034009"/>
          </a:xfrm>
          <a:prstGeom prst="roundRect">
            <a:avLst>
              <a:gd fmla="val 435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51"/>
          <p:cNvSpPr txBox="1"/>
          <p:nvPr/>
        </p:nvSpPr>
        <p:spPr>
          <a:xfrm>
            <a:off x="719138" y="2111538"/>
            <a:ext cx="5937021" cy="16106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Сортируем все ребра и берем их в остов, если ребра соединяют вершины из разных компонент</a:t>
            </a:r>
            <a:endParaRPr/>
          </a:p>
        </p:txBody>
      </p:sp>
      <p:sp>
        <p:nvSpPr>
          <p:cNvPr id="325" name="Google Shape;325;p51"/>
          <p:cNvSpPr txBox="1"/>
          <p:nvPr/>
        </p:nvSpPr>
        <p:spPr>
          <a:xfrm>
            <a:off x="691468" y="5580062"/>
            <a:ext cx="5964691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572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Какая сложность будет у этого алгоритма?</a:t>
            </a:r>
            <a:endParaRPr/>
          </a:p>
          <a:p>
            <a:pPr indent="-457200" lvl="0" marL="45720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нам поможет CНМ?</a:t>
            </a:r>
            <a:endParaRPr/>
          </a:p>
          <a:p>
            <a:pPr indent="-279400" lvl="0" marL="457200" marR="0" rtl="0" algn="l">
              <a:lnSpc>
                <a:spcPct val="142857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Минимальное остовное дерево — Википедия" id="326" name="Google Shape;32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50143" y="3874177"/>
            <a:ext cx="5785519" cy="4666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Пользовательские 21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C520"/>
      </a:accent1>
      <a:accent2>
        <a:srgbClr val="DEDEDE"/>
      </a:accent2>
      <a:accent3>
        <a:srgbClr val="585858"/>
      </a:accent3>
      <a:accent4>
        <a:srgbClr val="BCBCBC"/>
      </a:accent4>
      <a:accent5>
        <a:srgbClr val="B1C5FA"/>
      </a:accent5>
      <a:accent6>
        <a:srgbClr val="6236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